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263" r:id="rId3"/>
    <p:sldId id="258" r:id="rId4"/>
    <p:sldId id="257" r:id="rId5"/>
    <p:sldId id="260" r:id="rId6"/>
    <p:sldId id="270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6" r:id="rId55"/>
    <p:sldId id="315" r:id="rId56"/>
    <p:sldId id="314" r:id="rId57"/>
    <p:sldId id="317" r:id="rId58"/>
    <p:sldId id="318" r:id="rId59"/>
    <p:sldId id="320" r:id="rId60"/>
    <p:sldId id="321" r:id="rId61"/>
    <p:sldId id="323" r:id="rId62"/>
    <p:sldId id="322" r:id="rId63"/>
    <p:sldId id="319" r:id="rId64"/>
    <p:sldId id="324" r:id="rId65"/>
    <p:sldId id="325" r:id="rId66"/>
    <p:sldId id="326" r:id="rId67"/>
    <p:sldId id="327" r:id="rId68"/>
    <p:sldId id="313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42" r:id="rId79"/>
    <p:sldId id="337" r:id="rId80"/>
    <p:sldId id="338" r:id="rId81"/>
    <p:sldId id="339" r:id="rId82"/>
    <p:sldId id="340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8" r:id="rId104"/>
    <p:sldId id="361" r:id="rId105"/>
    <p:sldId id="363" r:id="rId106"/>
    <p:sldId id="364" r:id="rId107"/>
    <p:sldId id="365" r:id="rId108"/>
    <p:sldId id="366" r:id="rId109"/>
    <p:sldId id="367" r:id="rId110"/>
    <p:sldId id="369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67"/>
    <p:restoredTop sz="94536"/>
  </p:normalViewPr>
  <p:slideViewPr>
    <p:cSldViewPr snapToGrid="0" snapToObjects="1">
      <p:cViewPr varScale="1">
        <p:scale>
          <a:sx n="84" d="100"/>
          <a:sy n="8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A413-D2B7-6541-8037-CC8699C3C63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DE0F-4338-D345-B6F5-61C48058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3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5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4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7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7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2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1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6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7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1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4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0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1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90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1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6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1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52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0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4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2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8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1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26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0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DE0F-4338-D345-B6F5-61C48058F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2C49-F011-A643-8CA5-E3BC99D7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5DA0-77C8-1B4F-B988-58C5923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3E96-8F49-D148-8514-442B67D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2C7-C31A-D645-A3AE-441A386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555-2EB5-5842-958D-DC2719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5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3A2F-799B-9947-B18D-215EE6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7165-2503-7F45-B9CC-1EBBC6F2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BA8C-17EC-964A-A6FE-9375F7C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549-B0F6-4A4E-987F-5CDF3565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71D2-BCB8-1445-AFE0-76F0212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079F6-6362-2E46-B1CB-4B441F12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5951-A974-C847-86D3-4E76E734D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A461-02B5-E744-ACEE-5B2D1383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95BC-AD7F-9840-8144-67C4CBB6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1DD8-D23E-DA4F-A8FE-2E20376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27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A677-19A0-E14F-B866-33E41BE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FA18-1310-6145-9E55-20A07D6D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34B22-9C77-B245-975C-4A66253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6C01-2ACA-2240-8DFE-06F193F1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1FB3-8725-AA42-ADD8-1875085B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7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1C2-2F5A-A442-B764-FF59A85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A75AE-5D3A-ED4B-9FD8-8CEC194C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DE59-DA58-9446-9B99-2FD8D1D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D7B3-95B6-304C-8AF6-0C055767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5F60-8EF7-2143-860A-F6FEE5C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2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5E6B-672B-1340-9E59-C9CA15B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76A-BD9C-9A49-B194-68ECDFB7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C30B0-B92E-344D-9193-6D3569F8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99EDB-F68D-434B-BCF0-68FBCA3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D118-19F9-7E41-9A69-0D6E2B42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96B9-9A73-BB4D-8610-52FA3A77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58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5F99-484F-8B4D-B43F-65C2776A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46A1-6D63-204E-A251-9E86B7BB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9DF66-EE5D-724E-BEC7-5E6627C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566F1-F081-104D-A67A-4BA09ADD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DF2F-0FDC-B74E-8AA6-64E142345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DD68D-6DBC-7243-824E-C5BB62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065-E0A1-CA4B-928B-31E6530B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B49B-1D66-0445-94D8-D28AF67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7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D9FE-FF30-D748-8782-40E0A4C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A6980-E7F6-6E4D-AFBE-01C435D2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60C2-E899-3646-BB16-22567C3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8B10-0154-3D43-A1FB-2B9240C8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9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E7B5-1A3F-854D-AC9D-86A51D46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59A0A-C7F5-4D46-A018-0EA54CB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F4F7-C3A0-1E46-A1B1-0C9DFEF5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BFA-D771-2C41-AC56-FE308C03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2E3-7A11-F24C-A76D-88DD8732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F872F-B9CD-8F47-9833-BCA3DE40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5F2E-4403-DE46-A602-BCB2FA99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4AA9-B16A-E34D-8E6A-35B510B5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8B3F-CD63-6846-9559-409A82AE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2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9D6D-2B68-004B-87F3-07BB2354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389F-87F9-264D-80DE-49345DC8E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AA62-C72A-CF46-9219-82D71852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F556-94EB-794E-89EF-0F99334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ED948-F780-B947-A2E8-8302CC4B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4ED1-535F-D648-8816-8B5EA360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6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B526-37A5-2645-A7DB-E3E9B3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1884-5184-7240-8C11-BCB6FEF9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6FEC-9A44-C845-BC2C-6B83A156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12E7-6AD5-7B43-AE02-D93C2E36A4B9}" type="datetimeFigureOut">
              <a:rPr lang="es-ES_tradnl" smtClean="0"/>
              <a:t>27/3/19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0679-B9B1-CB49-8D77-A0D2EC79B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8BA8-6C13-A245-8DC1-F70C9602A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D959-2DA3-E84B-9A17-10113983877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8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22038-23FA-EA45-8896-9E6EFC443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C# fácil de aprender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867A2-4C6E-4B4E-90E1-1A3E2F6DC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Mi primer 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82661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variables son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algún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77B46-F38E-424A-AE79-5838BC6C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51752"/>
            <a:ext cx="7347537" cy="45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1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(se </a:t>
            </a:r>
            <a:r>
              <a:rPr lang="en-US" sz="3200" dirty="0" err="1">
                <a:solidFill>
                  <a:srgbClr val="FFFFFF"/>
                </a:solidFill>
              </a:rPr>
              <a:t>almacena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como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número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4AC94-4DB1-4A4A-8DD0-1A1B2D72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98" y="990600"/>
            <a:ext cx="77389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(Parse)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115AF-6F94-DE43-8EDA-55896EE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8" y="747823"/>
            <a:ext cx="5397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6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88886D-26A0-F34F-AAEC-E8E2A3B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0" y="512634"/>
            <a:ext cx="4862020" cy="5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(Constructor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74CDB-135C-A04B-B910-EAC62CD5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1" y="338049"/>
            <a:ext cx="5330048" cy="62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E300C-28BB-A443-880A-912DEC95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52" y="733092"/>
            <a:ext cx="5334668" cy="533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E109B-9E78-5D41-994C-903477E7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8309"/>
            <a:ext cx="4556626" cy="55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0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(override 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ToString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605FD-B913-2844-834A-A01ADB30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18769"/>
            <a:ext cx="5521158" cy="6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6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B1EB2-C2F1-BD42-893D-9595E25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73" y="801993"/>
            <a:ext cx="7406270" cy="5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4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estáticos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7F6319-CAA4-FD42-9A85-9A6271B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35990"/>
            <a:ext cx="7886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5A02-E59E-1C43-B44D-B0C811D6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locales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01AB2-C025-C841-90EC-8E27F7D2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50456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7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Tuples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6E24D-EB56-914A-A956-AA20290C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045044"/>
            <a:ext cx="8105775" cy="44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2F065-E359-A44A-9AE5-632DDC90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Scope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locales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70226-0C54-5A4F-966B-C52AC7A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scope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variables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89F3E9-B070-5A49-9A35-84F2DCE7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162"/>
            <a:ext cx="810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 variable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tiene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6C51D-D956-F143-953F-4A0110E3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0947"/>
            <a:ext cx="713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ED83-44C8-CD41-97B1-68C334F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5" y="350456"/>
            <a:ext cx="755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Compactando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D2DB3-8AD6-934A-872F-0CEB52A5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682626"/>
            <a:ext cx="755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37744C-76B7-D947-91C1-EB44F30E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2" y="-28574"/>
            <a:ext cx="75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nativos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37C7-2998-E34B-B7B4-65CFC5EBA418}"/>
              </a:ext>
            </a:extLst>
          </p:cNvPr>
          <p:cNvSpPr txBox="1"/>
          <p:nvPr/>
        </p:nvSpPr>
        <p:spPr>
          <a:xfrm>
            <a:off x="4783227" y="1199823"/>
            <a:ext cx="6570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bool		</a:t>
            </a:r>
            <a:r>
              <a:rPr lang="en-US" sz="4000" dirty="0" err="1"/>
              <a:t>System.Boolean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int</a:t>
            </a:r>
            <a:r>
              <a:rPr lang="en-US" sz="4000" dirty="0"/>
              <a:t>			System.Int32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Sytem.String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double		</a:t>
            </a:r>
            <a:r>
              <a:rPr lang="en-US" sz="4000" dirty="0" err="1"/>
              <a:t>System.Double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decimal	</a:t>
            </a:r>
            <a:r>
              <a:rPr lang="en-US" sz="4000" dirty="0" err="1"/>
              <a:t>System.Decimal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string		</a:t>
            </a:r>
            <a:r>
              <a:rPr lang="en-US" sz="4000" dirty="0" err="1"/>
              <a:t>System.Long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object		</a:t>
            </a:r>
            <a:r>
              <a:rPr lang="en-US" sz="4000" dirty="0" err="1"/>
              <a:t>System.Object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1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Environment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EF9C2-F998-CF46-8C0C-817CC4B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22" y="823418"/>
            <a:ext cx="5888131" cy="5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1F47-168B-C548-B33F-CECFADF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Codificando en línea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2B53A-5BC8-1948-A76A-D7B545B3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41" y="2315036"/>
            <a:ext cx="5017318" cy="222016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534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Encadenando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A2BC8-F63C-6C45-9ACC-47EAE7D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786736"/>
            <a:ext cx="6267381" cy="5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String.Format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DE5E2-5A0C-634E-8DA2-C817F28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706307"/>
            <a:ext cx="7505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interpolación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en</a:t>
            </a:r>
            <a:r>
              <a:rPr lang="en-US" sz="3200" dirty="0">
                <a:solidFill>
                  <a:srgbClr val="FFFFFF"/>
                </a:solidFill>
              </a:rPr>
              <a:t> strings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BD0AB1-4340-C645-BDC7-6C450A3D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000126"/>
            <a:ext cx="8105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(default)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746EF-C12D-984E-B907-B97B067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70" y="489054"/>
            <a:ext cx="4370673" cy="5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new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inicializar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default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B022C4C-81D2-CC42-A532-4673660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40" y="355600"/>
            <a:ext cx="480486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char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string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9D5DB-9CD4-454F-B391-A0101C0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73" y="344252"/>
            <a:ext cx="6284106" cy="5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2 bytes. C#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sigue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codificaciones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estándares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mapear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letras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alfabeto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E7AE3-4C75-2C41-B78C-CB3978C3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436589"/>
            <a:ext cx="632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”using static” para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estáticas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directamente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72055-8E77-E64F-A02E-3D7BAAA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0" y="318073"/>
            <a:ext cx="5676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Arrays de chars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DE873E-5BC4-BD46-B865-3DE2AE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1" y="444500"/>
            <a:ext cx="462113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índice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recuperar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elementos</a:t>
            </a:r>
            <a:r>
              <a:rPr lang="en-US" sz="3200" dirty="0">
                <a:solidFill>
                  <a:srgbClr val="FFFFFF"/>
                </a:solidFill>
              </a:rPr>
              <a:t> de un Array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AA1E9D-FE6D-A648-8967-63DE407F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14" y="542926"/>
            <a:ext cx="488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0D5B1-06E6-DC47-9B63-091341CE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Try.net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30E52C-E94A-7241-BAE7-82FB8A2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8" y="640080"/>
            <a:ext cx="683268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bloque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’for’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93A2D-A64D-0244-A19D-FFE97205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22" y="415926"/>
            <a:ext cx="4889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llamando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7C59-E5FB-C54A-9324-C1CDF97C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25" y="396198"/>
            <a:ext cx="4660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0D9318-B4C9-B245-A18F-49FE75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07" y="517526"/>
            <a:ext cx="6692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410A-06AD-DF44-936E-84E1E157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8" y="641350"/>
            <a:ext cx="5803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 para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horas.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Traduciendo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</a:t>
            </a:r>
            <a:r>
              <a:rPr lang="en-US" sz="3200" dirty="0" err="1">
                <a:solidFill>
                  <a:srgbClr val="FFFFFF"/>
                </a:solidFill>
              </a:rPr>
              <a:t>ñol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1F3584-C065-6B4F-B093-7CFD7FC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4" y="836132"/>
            <a:ext cx="8267942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Fecha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hora del Sistema: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DateTime.Now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9ACA-885E-224A-92C0-6D78A15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94" y="540895"/>
            <a:ext cx="627913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lapsos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TimeSpan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E13E7-0F05-074A-93EC-522693FA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777876"/>
            <a:ext cx="7442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346B1-3534-824D-A205-208F3B1B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08" y="625476"/>
            <a:ext cx="8153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B08E6-7EDB-064A-9A4C-95754C41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296760"/>
            <a:ext cx="7823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Separando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String.Split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2C1362-1A16-6F4B-9F14-7F380E2A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123826"/>
            <a:ext cx="8115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0017-046C-A94B-934C-3CA2E9B3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Características del lenguaje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4B56-7128-4B46-ACF7-FC3F10B0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C# demands that all program logic be contained within a type definition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{class, interface, structure, enumeration, delegate}</a:t>
            </a:r>
          </a:p>
          <a:p>
            <a:r>
              <a:rPr lang="en-US" sz="2400" dirty="0"/>
              <a:t>C# is a case-sensitive programming language. Therefore, Main is not the same as main, and </a:t>
            </a:r>
            <a:r>
              <a:rPr lang="en-US" sz="2400" dirty="0" err="1"/>
              <a:t>Readline</a:t>
            </a:r>
            <a:r>
              <a:rPr lang="en-US" sz="2400" dirty="0"/>
              <a:t> is not the same as </a:t>
            </a:r>
            <a:r>
              <a:rPr lang="en-US" sz="2400" dirty="0" err="1"/>
              <a:t>ReadLine</a:t>
            </a:r>
            <a:endParaRPr lang="en-US" sz="2400" dirty="0"/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s-ES_tradnl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693836-AE56-E647-A995-50F4776C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76" y="493232"/>
            <a:ext cx="6244987" cy="5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B0F75-000D-E845-B46B-444A94C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403497"/>
            <a:ext cx="8105774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9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Carácteres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Escape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3CE66-DAB7-5A47-9C22-9701F02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1"/>
            <a:ext cx="7165641" cy="55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Verbatin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Strings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354-9C7B-7843-807B-EABD034C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19" y="171162"/>
            <a:ext cx="5738259" cy="6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 son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inmutables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4D200-7B2C-1D40-AFD5-6216F2F6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99" y="690969"/>
            <a:ext cx="5667449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CCA23-C055-A84E-9A6F-8D1BF46C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71161"/>
            <a:ext cx="4055920" cy="53450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EA4FF8-1CEF-CD45-A518-B6002D80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22" y="5390708"/>
            <a:ext cx="77597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AD64F-6C5F-0F41-BDE5-8C677652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22" y="5904165"/>
            <a:ext cx="6007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29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Casting.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Convirtiendo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A56F5-EF7F-4C4B-9146-A872773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78" y="619797"/>
            <a:ext cx="4588245" cy="5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ACD9D-1E68-0042-9834-744C7AB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85701"/>
            <a:ext cx="784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que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pertenecen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antes de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usarse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21820-7E98-AA4C-BDDD-F499A78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171162"/>
            <a:ext cx="5021519" cy="6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vez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declaradas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recibir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37415-1485-F544-8703-2ACE826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96999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B381-135D-0B45-9C15-7452581A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El método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ECB-E166-3B4D-B091-91435033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4" y="801866"/>
            <a:ext cx="6382870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return type, array of strings as the parameter.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Main(string[] </a:t>
            </a:r>
            <a:r>
              <a:rPr lang="en-US" sz="2200" dirty="0" err="1">
                <a:solidFill>
                  <a:srgbClr val="000000"/>
                </a:solidFill>
              </a:rPr>
              <a:t>args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// Must return a value before exiting!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return 0;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// </a:t>
            </a:r>
            <a:r>
              <a:rPr lang="en-US" sz="2200" dirty="0" err="1">
                <a:solidFill>
                  <a:srgbClr val="000000"/>
                </a:solidFill>
              </a:rPr>
              <a:t>Otras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formas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asíncronicas</a:t>
            </a:r>
            <a:r>
              <a:rPr lang="en-US" sz="2200" dirty="0">
                <a:solidFill>
                  <a:srgbClr val="000000"/>
                </a:solidFill>
              </a:rPr>
              <a:t> de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 Main(string[])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static Task&lt;</a:t>
            </a:r>
            <a:r>
              <a:rPr lang="en-US" sz="2200" dirty="0" err="1">
                <a:solidFill>
                  <a:srgbClr val="000000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&gt; Main(string[])</a:t>
            </a:r>
          </a:p>
          <a:p>
            <a:pPr marL="0" indent="0">
              <a:buNone/>
            </a:pPr>
            <a:endParaRPr lang="es-ES_tradnl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0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8DC28-222A-9C4E-96C5-9BA27458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80116"/>
            <a:ext cx="7569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09F82-EF57-234B-95C6-CBDD7CCC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9" y="696643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 variables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declararse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implícitamente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FB491-9703-9240-9DBE-6F7EB1A5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13" y="504752"/>
            <a:ext cx="5261107" cy="53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316818" y="1081391"/>
            <a:ext cx="7036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==		bool b = (x == 5)</a:t>
            </a:r>
          </a:p>
          <a:p>
            <a:r>
              <a:rPr lang="en-US" sz="4800" dirty="0"/>
              <a:t>!=		bool b = (x != 5)</a:t>
            </a:r>
          </a:p>
          <a:p>
            <a:r>
              <a:rPr lang="en-US" sz="4800" dirty="0"/>
              <a:t>&lt;		bool b = (x &lt; 100)</a:t>
            </a:r>
          </a:p>
          <a:p>
            <a:r>
              <a:rPr lang="en-US" sz="4800" dirty="0"/>
              <a:t>&lt;=		bool b = (x &lt;= 100)</a:t>
            </a:r>
          </a:p>
          <a:p>
            <a:r>
              <a:rPr lang="en-US" sz="4800" dirty="0"/>
              <a:t>&gt; 		bool b = (x &gt; 100)</a:t>
            </a:r>
          </a:p>
          <a:p>
            <a:r>
              <a:rPr lang="en-US" sz="4800" dirty="0"/>
              <a:t>&gt;=		bool b = (x &gt;= 100)</a:t>
            </a:r>
          </a:p>
        </p:txBody>
      </p:sp>
    </p:spTree>
    <p:extLst>
      <p:ext uri="{BB962C8B-B14F-4D97-AF65-F5344CB8AC3E}">
        <p14:creationId xmlns:p14="http://schemas.microsoft.com/office/powerpoint/2010/main" val="399975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relacionales</a:t>
            </a:r>
            <a:r>
              <a:rPr lang="en-US" sz="3200" dirty="0">
                <a:solidFill>
                  <a:srgbClr val="FFFFFF"/>
                </a:solidFill>
              </a:rPr>
              <a:t> y de </a:t>
            </a:r>
            <a:r>
              <a:rPr lang="en-US" sz="3200" dirty="0" err="1">
                <a:solidFill>
                  <a:srgbClr val="FFFFFF"/>
                </a:solidFill>
              </a:rPr>
              <a:t>igualdad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15188-4ED2-BE47-99A0-4F963E3B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60" y="682626"/>
            <a:ext cx="619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decisión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6491992" y="2803160"/>
            <a:ext cx="362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426814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73A30-F74D-6140-82B5-35DC9E26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63" y="892588"/>
            <a:ext cx="3519357" cy="5072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5D17D-A79F-F947-AD24-FEA054457601}"/>
              </a:ext>
            </a:extLst>
          </p:cNvPr>
          <p:cNvSpPr/>
          <p:nvPr/>
        </p:nvSpPr>
        <p:spPr>
          <a:xfrm>
            <a:off x="7120328" y="3444615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126F7-764D-C341-9C25-C230305AB07C}"/>
              </a:ext>
            </a:extLst>
          </p:cNvPr>
          <p:cNvSpPr/>
          <p:nvPr/>
        </p:nvSpPr>
        <p:spPr>
          <a:xfrm>
            <a:off x="6424912" y="3400426"/>
            <a:ext cx="74951" cy="27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5859E-2DF9-0C4F-8138-B5616265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8" y="947948"/>
            <a:ext cx="538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If/else if/else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D5826-F5BD-CB48-B1A8-2CC671B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33" y="753582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8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FCACB-BEAA-A848-B530-FE96449DFEA7}"/>
              </a:ext>
            </a:extLst>
          </p:cNvPr>
          <p:cNvSpPr txBox="1"/>
          <p:nvPr/>
        </p:nvSpPr>
        <p:spPr>
          <a:xfrm>
            <a:off x="4568105" y="2336124"/>
            <a:ext cx="7475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(or) 		||	bool b = (n &gt; 50 || s == “A” )</a:t>
            </a:r>
          </a:p>
          <a:p>
            <a:r>
              <a:rPr lang="en-US" sz="2800" dirty="0"/>
              <a:t>(and) 		&amp;&amp;	bool b = (n &lt;= 50 &amp;&amp; s == “A”)</a:t>
            </a:r>
          </a:p>
          <a:p>
            <a:r>
              <a:rPr lang="en-US" sz="2800" dirty="0"/>
              <a:t>(not)		!	bool b = (!(n &lt; 50))</a:t>
            </a:r>
          </a:p>
        </p:txBody>
      </p:sp>
    </p:spTree>
    <p:extLst>
      <p:ext uri="{BB962C8B-B14F-4D97-AF65-F5344CB8AC3E}">
        <p14:creationId xmlns:p14="http://schemas.microsoft.com/office/powerpoint/2010/main" val="155692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System.Console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4C8BF7-1633-424C-B3B5-3538576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56" y="657412"/>
            <a:ext cx="4972050" cy="53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Los </a:t>
            </a:r>
            <a:r>
              <a:rPr lang="en-US" sz="3200" dirty="0" err="1">
                <a:solidFill>
                  <a:srgbClr val="FFFFFF"/>
                </a:solidFill>
              </a:rPr>
              <a:t>operadores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lógicos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0DB13-5E1C-5840-AD83-2F49806F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31562"/>
            <a:ext cx="671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EF6DA-8086-D345-B82D-42E5EB1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8" y="1066800"/>
            <a:ext cx="660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El </a:t>
            </a:r>
            <a:r>
              <a:rPr lang="en-US" sz="3200" dirty="0" err="1">
                <a:solidFill>
                  <a:srgbClr val="FFFFFF"/>
                </a:solidFill>
              </a:rPr>
              <a:t>operador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condicional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? :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88CDF-010E-934B-96A3-1489EC6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53" y="1066800"/>
            <a:ext cx="7467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switch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CDA53-DBB4-1F4C-99C7-B50D40D5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089026"/>
            <a:ext cx="7175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534B-5A49-FF48-AB17-38EF308CF39B}"/>
              </a:ext>
            </a:extLst>
          </p:cNvPr>
          <p:cNvSpPr txBox="1"/>
          <p:nvPr/>
        </p:nvSpPr>
        <p:spPr>
          <a:xfrm>
            <a:off x="5246556" y="1230158"/>
            <a:ext cx="602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	x = x + 10	Suma		</a:t>
            </a:r>
          </a:p>
          <a:p>
            <a:r>
              <a:rPr lang="en-US" sz="2000" dirty="0"/>
              <a:t>-	y = x – 20	</a:t>
            </a:r>
            <a:r>
              <a:rPr lang="en-US" sz="2000" dirty="0" err="1"/>
              <a:t>Resta</a:t>
            </a:r>
            <a:endParaRPr lang="en-US" sz="2000" dirty="0"/>
          </a:p>
          <a:p>
            <a:r>
              <a:rPr lang="en-US" sz="2000" dirty="0"/>
              <a:t>*	y = x * 25	</a:t>
            </a:r>
            <a:r>
              <a:rPr lang="en-US" sz="2000" dirty="0" err="1"/>
              <a:t>Multiplicación</a:t>
            </a:r>
            <a:endParaRPr lang="en-US" sz="2000" dirty="0"/>
          </a:p>
          <a:p>
            <a:r>
              <a:rPr lang="en-US" sz="2000" dirty="0"/>
              <a:t>/	y = x / 3		División</a:t>
            </a:r>
          </a:p>
          <a:p>
            <a:r>
              <a:rPr lang="en-US" sz="2000" dirty="0"/>
              <a:t>%	y = x % 3		</a:t>
            </a:r>
            <a:r>
              <a:rPr lang="en-US" sz="2000" dirty="0" err="1"/>
              <a:t>Módulo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47CD-5E2D-BB43-AE3B-085B289B1EB2}"/>
              </a:ext>
            </a:extLst>
          </p:cNvPr>
          <p:cNvSpPr txBox="1"/>
          <p:nvPr/>
        </p:nvSpPr>
        <p:spPr>
          <a:xfrm>
            <a:off x="4855562" y="452472"/>
            <a:ext cx="31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regulares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76D8B-300A-A748-A643-24561534C346}"/>
              </a:ext>
            </a:extLst>
          </p:cNvPr>
          <p:cNvSpPr txBox="1"/>
          <p:nvPr/>
        </p:nvSpPr>
        <p:spPr>
          <a:xfrm>
            <a:off x="4855562" y="3215760"/>
            <a:ext cx="32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Operadores</a:t>
            </a:r>
            <a:r>
              <a:rPr lang="en-US" sz="2400" dirty="0"/>
              <a:t> </a:t>
            </a:r>
            <a:r>
              <a:rPr lang="en-US" sz="2400" dirty="0" err="1"/>
              <a:t>abreviados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CB86E-6A15-9247-B4BE-4761DB0914B5}"/>
              </a:ext>
            </a:extLst>
          </p:cNvPr>
          <p:cNvSpPr txBox="1"/>
          <p:nvPr/>
        </p:nvSpPr>
        <p:spPr>
          <a:xfrm>
            <a:off x="5246556" y="3996626"/>
            <a:ext cx="6026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+=	x += 10 		Suma </a:t>
            </a:r>
            <a:r>
              <a:rPr lang="en-US" sz="2000" dirty="0" err="1"/>
              <a:t>misma</a:t>
            </a:r>
            <a:r>
              <a:rPr lang="en-US" sz="2000" dirty="0"/>
              <a:t> variable	</a:t>
            </a:r>
          </a:p>
          <a:p>
            <a:r>
              <a:rPr lang="en-US" sz="2000" dirty="0"/>
              <a:t>-=	x -= 20		</a:t>
            </a:r>
            <a:r>
              <a:rPr lang="en-US" sz="2000" dirty="0" err="1"/>
              <a:t>Resta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*=	x *= 25		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/=	x /= 3		División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%=	x %= 3		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dirty="0" err="1"/>
              <a:t>misma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++	x++ (++x)	</a:t>
            </a:r>
            <a:r>
              <a:rPr lang="en-US" sz="2000" dirty="0" err="1"/>
              <a:t>Incremento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  <a:p>
            <a:r>
              <a:rPr lang="en-US" sz="2000" dirty="0"/>
              <a:t>--	x– (--x)		</a:t>
            </a:r>
            <a:r>
              <a:rPr lang="en-US" sz="2000" dirty="0" err="1"/>
              <a:t>Decremento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4A604-DC01-1640-84AD-0011535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6" y="428626"/>
            <a:ext cx="4864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aritméticos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abreviados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4E1FF2-8579-B244-8274-4F519BD0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6" y="171162"/>
            <a:ext cx="4864100" cy="3733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48BC5C-30F1-274A-B357-07BF6886A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3041938"/>
            <a:ext cx="3225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System.Math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4C2D-2019-E14E-916F-FE427E4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47" y="449289"/>
            <a:ext cx="552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2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Las </a:t>
            </a:r>
            <a:r>
              <a:rPr lang="en-US" sz="3200" dirty="0" err="1">
                <a:solidFill>
                  <a:srgbClr val="FFFFFF"/>
                </a:solidFill>
              </a:rPr>
              <a:t>construcciones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iteración</a:t>
            </a:r>
            <a:r>
              <a:rPr lang="en-US" sz="3200" dirty="0">
                <a:solidFill>
                  <a:srgbClr val="FFFFFF"/>
                </a:solidFill>
              </a:rPr>
              <a:t> o loops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FDE0-D221-5344-AE76-795D3CD93923}"/>
              </a:ext>
            </a:extLst>
          </p:cNvPr>
          <p:cNvSpPr txBox="1"/>
          <p:nvPr/>
        </p:nvSpPr>
        <p:spPr>
          <a:xfrm>
            <a:off x="5637553" y="1700213"/>
            <a:ext cx="3627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foreach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 do while</a:t>
            </a:r>
          </a:p>
        </p:txBody>
      </p:sp>
    </p:spTree>
    <p:extLst>
      <p:ext uri="{BB962C8B-B14F-4D97-AF65-F5344CB8AC3E}">
        <p14:creationId xmlns:p14="http://schemas.microsoft.com/office/powerpoint/2010/main" val="1589950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AA950-0D0E-DC4A-9A61-31B4730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74" y="171162"/>
            <a:ext cx="4483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Usando</a:t>
            </a:r>
            <a:r>
              <a:rPr lang="en-US" sz="3200" dirty="0">
                <a:solidFill>
                  <a:srgbClr val="FFFFFF"/>
                </a:solidFill>
              </a:rPr>
              <a:t> Namespaces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EF93-7833-1B48-BE8F-CC5E97D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36" y="370541"/>
            <a:ext cx="4743076" cy="6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1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C7681-0803-4144-8E7F-42C4AEE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19100"/>
            <a:ext cx="753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foreach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97258-1721-B24A-9B3B-CA68ED2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434976"/>
            <a:ext cx="792856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8272-9051-CA4B-91BC-F2D450C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539750"/>
            <a:ext cx="7886035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5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4A702-3D41-894D-9C71-D78EB7FA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3" y="355600"/>
            <a:ext cx="5072469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0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do while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759D5-1D06-EB48-A51C-313BF79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93" y="355600"/>
            <a:ext cx="4559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2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9E227-4F2D-A140-98BF-E92E0DD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70" y="672787"/>
            <a:ext cx="401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39FF7-06F8-1944-A5BE-9CCDA2B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5" y="473076"/>
            <a:ext cx="638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2910E2-094D-F24D-8F60-222370D2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8" y="703964"/>
            <a:ext cx="650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con </a:t>
            </a:r>
            <a:r>
              <a:rPr lang="en-US" sz="3200" dirty="0" err="1">
                <a:solidFill>
                  <a:srgbClr val="FFFFFF"/>
                </a:solidFill>
              </a:rPr>
              <a:t>inicializador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76BAB-8129-7D4F-9B73-BB84CC2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2" y="346076"/>
            <a:ext cx="590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0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Declaración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implícita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65224-A24C-E646-9F48-7DD02F64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11" y="581099"/>
            <a:ext cx="7531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30437-9893-E446-B58E-4868FFF1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A623-73AA-8149-8F77-42FA9AF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8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de Objects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E22AB-F4AB-5647-AFA8-F3CA10BB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74" y="790576"/>
            <a:ext cx="6578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Arrays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Multidimensionales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5936F-236C-4C4C-9A18-02FDB208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74" y="549276"/>
            <a:ext cx="6096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5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583C-217E-9B49-97EC-CAD68817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23" y="3027429"/>
            <a:ext cx="8959702" cy="3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 </a:t>
            </a:r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System.Array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08448-C04A-4545-93EB-07FA197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24" y="367864"/>
            <a:ext cx="6271880" cy="5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2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5C9B1-5247-564C-86CF-B311E1F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39" y="850463"/>
            <a:ext cx="5788646" cy="4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Clase</a:t>
            </a:r>
            <a:r>
              <a:rPr lang="en-US" sz="3200" dirty="0">
                <a:solidFill>
                  <a:srgbClr val="FFFFFF"/>
                </a:solidFill>
              </a:rPr>
              <a:t> static 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static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26EF4-63F9-3A42-B1CF-F0E209A3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20" y="224170"/>
            <a:ext cx="4203700" cy="36068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5259E9-FFD6-104E-95DC-2AA84DD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920" y="3429000"/>
            <a:ext cx="3873500" cy="2717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26A65-803C-DC4C-9AFF-E804448C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0" y="4959868"/>
            <a:ext cx="1917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r>
              <a:rPr lang="en-US" sz="3200" dirty="0">
                <a:solidFill>
                  <a:srgbClr val="FFFFFF"/>
                </a:solidFill>
              </a:rPr>
              <a:t> con ”expression-bodied”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3D8D7-E754-0B4C-BAB2-7A74D4C8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22" y="714376"/>
            <a:ext cx="715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9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 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D4B09-57B3-1449-ACB4-BC3D5210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520087"/>
            <a:ext cx="7150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valor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11A43-AEEB-0E44-A01D-57B28C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70" y="633524"/>
            <a:ext cx="500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6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Pasando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referencia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E9FF29-AA7E-3142-8942-B542C13F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55" y="739848"/>
            <a:ext cx="5702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C8EE-5AF9-D149-A8CD-55E6D88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Barriendo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Array con foreach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A9C9-D989-7749-ADD6-CCE2A8E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94" y="640080"/>
            <a:ext cx="724521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multiples)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A6147C-2E7C-8D48-A2D2-CC81B258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809115"/>
            <a:ext cx="7035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8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descarte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EA5E3-6519-A84D-A21B-CA88D5D7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044576"/>
            <a:ext cx="7137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0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params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cantidad</a:t>
            </a:r>
            <a:r>
              <a:rPr lang="en-US" sz="3200" dirty="0">
                <a:solidFill>
                  <a:srgbClr val="FFFFFF"/>
                </a:solidFill>
              </a:rPr>
              <a:t> variable)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3DD90F-F55F-114A-84D2-08681EDB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2" y="872910"/>
            <a:ext cx="8178798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4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Parámetros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opcionales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44BF1C-93AC-AC43-9052-30E86BCB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378836"/>
            <a:ext cx="739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Argumentos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por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nombre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E7907A-331D-8A47-B76E-20E47781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53534"/>
            <a:ext cx="792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5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(sin)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EEF8-F84E-8845-BB15-00ED50EE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88" y="841376"/>
            <a:ext cx="768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Métodos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Overloading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B4A83-02CB-5844-A6C9-4237AFA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809626"/>
            <a:ext cx="715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5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AD2DF-96E8-ED4A-B1F6-7EAB447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94734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6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6E171-B701-2246-B773-40B57065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600076"/>
            <a:ext cx="7086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45432-EED2-8148-BA86-3132BFE6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32292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enumeraciones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7C88-B187-7A44-A6E2-4F504460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" y="3620212"/>
            <a:ext cx="7200900" cy="19304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ECC6-E23F-E342-BC5B-B5FC71E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626" y="199840"/>
            <a:ext cx="3378200" cy="2514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3796E-1ED9-C24A-B821-24B348B5F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32" y="199840"/>
            <a:ext cx="4735556" cy="3721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6EB02-AE3E-9644-8788-036643534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32" y="3851343"/>
            <a:ext cx="4083559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627</Words>
  <Application>Microsoft Macintosh PowerPoint</Application>
  <PresentationFormat>Widescreen</PresentationFormat>
  <Paragraphs>240</Paragraphs>
  <Slides>110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C# fácil de aprender</vt:lpstr>
      <vt:lpstr>Codificando en línea</vt:lpstr>
      <vt:lpstr>Try.net</vt:lpstr>
      <vt:lpstr>Características del lenguaje</vt:lpstr>
      <vt:lpstr>El método Main</vt:lpstr>
      <vt:lpstr>La clase System.Console</vt:lpstr>
      <vt:lpstr>Usando Namespaces</vt:lpstr>
      <vt:lpstr>Arrays</vt:lpstr>
      <vt:lpstr>Barriendo un Array con foreach </vt:lpstr>
      <vt:lpstr>Todas la variables son de algún tipo en C#</vt:lpstr>
      <vt:lpstr>Variables locales</vt:lpstr>
      <vt:lpstr>Scope de las variables locales</vt:lpstr>
      <vt:lpstr>Conflictos de scope en la declaración de variables</vt:lpstr>
      <vt:lpstr>Toda variable tiene que declararse antes de usarse</vt:lpstr>
      <vt:lpstr>Declarando los tipos de las variables explícitamente</vt:lpstr>
      <vt:lpstr>Compactando el código</vt:lpstr>
      <vt:lpstr>Los tipos nativos en C#</vt:lpstr>
      <vt:lpstr>Los tipos nativos más usados en C#</vt:lpstr>
      <vt:lpstr>Valores de Entorno: La clase Environment</vt:lpstr>
      <vt:lpstr>Encadenando strings</vt:lpstr>
      <vt:lpstr>El método String.Format</vt:lpstr>
      <vt:lpstr>Usando interpolación en strings</vt:lpstr>
      <vt:lpstr>Declarando e inicializando variables (default)</vt:lpstr>
      <vt:lpstr>Usando new para inicializar variables a sus valores default</vt:lpstr>
      <vt:lpstr>El tipo char para representar una letra y string para una o más letras</vt:lpstr>
      <vt:lpstr>Char es por dentro un número de 2 bytes. C# sigue las codificaciones estándares para mapear estos números a letras del alfabeto</vt:lpstr>
      <vt:lpstr>Usando ”using static” para usar métodos de clases estáticas directamente</vt:lpstr>
      <vt:lpstr>Strings como Arrays de chars</vt:lpstr>
      <vt:lpstr>Usando un entero como índice para recuperar elementos de un Array</vt:lpstr>
      <vt:lpstr>Barriendo un Array con el bloque ’for’</vt:lpstr>
      <vt:lpstr>Definiendo y llamando métodos</vt:lpstr>
      <vt:lpstr>Convirtiendo valores de Strings a otros tipos</vt:lpstr>
      <vt:lpstr>La estructura ‘DateTime’ para trabajar con fechas y horas </vt:lpstr>
      <vt:lpstr>La estructura ‘DateTime’ para trabajar con fechas y horas. Traduciendo a español </vt:lpstr>
      <vt:lpstr>Fecha y hora del Sistema: DateTime.Now</vt:lpstr>
      <vt:lpstr>Trabajando con lapsos de tiempo: TimeSpan</vt:lpstr>
      <vt:lpstr>Trabajando con Strings</vt:lpstr>
      <vt:lpstr>Trabajando con Strings</vt:lpstr>
      <vt:lpstr>Separando las partes de una oración con String.Split</vt:lpstr>
      <vt:lpstr>Concatenando Strings</vt:lpstr>
      <vt:lpstr>Carácteres de Escape</vt:lpstr>
      <vt:lpstr>Carácteres de Escape</vt:lpstr>
      <vt:lpstr>Verbatin Strings</vt:lpstr>
      <vt:lpstr>Strings son inmutables</vt:lpstr>
      <vt:lpstr>Casting. Convirtiendo Tipos</vt:lpstr>
      <vt:lpstr>Casting. Convirtiendo Tipos</vt:lpstr>
      <vt:lpstr>Variables deben declararse al tipo al que pertenecen antes de usarse</vt:lpstr>
      <vt:lpstr>Variables deben declararse al tipo al que pertenecen antes de usarse</vt:lpstr>
      <vt:lpstr>Las variables una vez declaradas no pueden recibir valores de otros tipos</vt:lpstr>
      <vt:lpstr>Las variables pueden declararse implícitamente</vt:lpstr>
      <vt:lpstr>Las variables pueden declararse implícitamente</vt:lpstr>
      <vt:lpstr>Las variables pueden declararse implícitamente</vt:lpstr>
      <vt:lpstr>Los operadores relacionales y de igualdad</vt:lpstr>
      <vt:lpstr>Los operadores relacionales y de igualdad</vt:lpstr>
      <vt:lpstr>Las construcciones de decisión</vt:lpstr>
      <vt:lpstr>If/else</vt:lpstr>
      <vt:lpstr>If/else</vt:lpstr>
      <vt:lpstr>If/else if/else</vt:lpstr>
      <vt:lpstr>Los operadores lógicos</vt:lpstr>
      <vt:lpstr>Los operadores lógicos</vt:lpstr>
      <vt:lpstr>El operador condicional </vt:lpstr>
      <vt:lpstr>El operador condicional ? :</vt:lpstr>
      <vt:lpstr>switch</vt:lpstr>
      <vt:lpstr>Los operadores aritméticos</vt:lpstr>
      <vt:lpstr>Los operadores aritméticos (regulares)</vt:lpstr>
      <vt:lpstr>Los operadores aritméticos (abreviados)</vt:lpstr>
      <vt:lpstr>La clase System.Math</vt:lpstr>
      <vt:lpstr>Las construcciones de iteración o loops</vt:lpstr>
      <vt:lpstr>for</vt:lpstr>
      <vt:lpstr>for</vt:lpstr>
      <vt:lpstr>foreach</vt:lpstr>
      <vt:lpstr>while</vt:lpstr>
      <vt:lpstr>while</vt:lpstr>
      <vt:lpstr>do while</vt:lpstr>
      <vt:lpstr>Arrays</vt:lpstr>
      <vt:lpstr>Arrays</vt:lpstr>
      <vt:lpstr>Arrays</vt:lpstr>
      <vt:lpstr>Arrays Declaración con inicializador</vt:lpstr>
      <vt:lpstr>Arrays Declaración implícita</vt:lpstr>
      <vt:lpstr>Arrays de Objects</vt:lpstr>
      <vt:lpstr>Arrays Multidimensionales</vt:lpstr>
      <vt:lpstr>La clase  System.Array</vt:lpstr>
      <vt:lpstr>La clase  System.Array</vt:lpstr>
      <vt:lpstr>Métodos </vt:lpstr>
      <vt:lpstr>Clase static   y métodos static  </vt:lpstr>
      <vt:lpstr>Métodos con ”expression-bodied”   </vt:lpstr>
      <vt:lpstr>Métodos Parámetros y Argumentos    </vt:lpstr>
      <vt:lpstr>Métodos Pasando por valor </vt:lpstr>
      <vt:lpstr>Métodos Pasando por referencia </vt:lpstr>
      <vt:lpstr>Métodos Parámetros (resultados multiples) </vt:lpstr>
      <vt:lpstr>Métodos Parámetros de descarte </vt:lpstr>
      <vt:lpstr>Métodos params (parámetros cantidad variable) </vt:lpstr>
      <vt:lpstr>Métodos Parámetros opcionales</vt:lpstr>
      <vt:lpstr>Métodos Argumentos por nombre</vt:lpstr>
      <vt:lpstr>Métodos (sin) Overloading</vt:lpstr>
      <vt:lpstr>Métodos Overloading</vt:lpstr>
      <vt:lpstr>enumeraciones</vt:lpstr>
      <vt:lpstr>enumeraciones</vt:lpstr>
      <vt:lpstr>enumeraciones</vt:lpstr>
      <vt:lpstr>enumeraciones (se almacena como número)</vt:lpstr>
      <vt:lpstr>enumeraciones (Parse)</vt:lpstr>
      <vt:lpstr>structs</vt:lpstr>
      <vt:lpstr>structs (Constructor por defecto)</vt:lpstr>
      <vt:lpstr>structs (Usando new)</vt:lpstr>
      <vt:lpstr>structs</vt:lpstr>
      <vt:lpstr>structs (override ToString)</vt:lpstr>
      <vt:lpstr>structs (ToString)</vt:lpstr>
      <vt:lpstr>structs (Métodos)</vt:lpstr>
      <vt:lpstr>structs (Métodos estáticos)</vt:lpstr>
      <vt:lpstr>Tuples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fácil de aprender</dc:title>
  <dc:creator>Luis Alberto Osinaga</dc:creator>
  <cp:lastModifiedBy>Luis Alberto Osinaga</cp:lastModifiedBy>
  <cp:revision>129</cp:revision>
  <dcterms:created xsi:type="dcterms:W3CDTF">2019-03-18T20:50:00Z</dcterms:created>
  <dcterms:modified xsi:type="dcterms:W3CDTF">2019-03-27T22:00:46Z</dcterms:modified>
</cp:coreProperties>
</file>